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6"/>
  </p:notesMasterIdLst>
  <p:sldIdLst>
    <p:sldId id="256" r:id="rId2"/>
    <p:sldId id="257" r:id="rId3"/>
    <p:sldId id="265" r:id="rId4"/>
    <p:sldId id="266" r:id="rId5"/>
    <p:sldId id="267" r:id="rId6"/>
    <p:sldId id="262" r:id="rId7"/>
    <p:sldId id="269" r:id="rId8"/>
    <p:sldId id="268" r:id="rId9"/>
    <p:sldId id="272" r:id="rId10"/>
    <p:sldId id="273" r:id="rId11"/>
    <p:sldId id="270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71" r:id="rId20"/>
    <p:sldId id="286" r:id="rId21"/>
    <p:sldId id="284" r:id="rId22"/>
    <p:sldId id="285" r:id="rId23"/>
    <p:sldId id="288" r:id="rId24"/>
    <p:sldId id="290" r:id="rId25"/>
    <p:sldId id="289" r:id="rId26"/>
    <p:sldId id="287" r:id="rId27"/>
    <p:sldId id="291" r:id="rId28"/>
    <p:sldId id="292" r:id="rId29"/>
    <p:sldId id="293" r:id="rId30"/>
    <p:sldId id="263" r:id="rId31"/>
    <p:sldId id="264" r:id="rId32"/>
    <p:sldId id="281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7F3F84C-6682-4DC4-B6F6-FDAF0D38F5B6}">
          <p14:sldIdLst>
            <p14:sldId id="256"/>
            <p14:sldId id="257"/>
          </p14:sldIdLst>
        </p14:section>
        <p14:section name="Approaching media files as arrays" id="{36E2C644-7965-4F94-B563-593E574B0FA4}">
          <p14:sldIdLst>
            <p14:sldId id="265"/>
            <p14:sldId id="266"/>
            <p14:sldId id="267"/>
            <p14:sldId id="262"/>
          </p14:sldIdLst>
        </p14:section>
        <p14:section name="Examples" id="{A8C64A3D-20FB-42D1-A07E-820E57587042}">
          <p14:sldIdLst>
            <p14:sldId id="269"/>
            <p14:sldId id="268"/>
            <p14:sldId id="272"/>
            <p14:sldId id="273"/>
            <p14:sldId id="270"/>
            <p14:sldId id="274"/>
            <p14:sldId id="275"/>
            <p14:sldId id="276"/>
            <p14:sldId id="277"/>
            <p14:sldId id="278"/>
            <p14:sldId id="279"/>
            <p14:sldId id="280"/>
            <p14:sldId id="271"/>
            <p14:sldId id="286"/>
            <p14:sldId id="284"/>
            <p14:sldId id="285"/>
          </p14:sldIdLst>
        </p14:section>
        <p14:section name="Messing around" id="{E407FDDE-42B6-4A5E-A555-277421140B0D}">
          <p14:sldIdLst>
            <p14:sldId id="288"/>
            <p14:sldId id="290"/>
            <p14:sldId id="289"/>
            <p14:sldId id="287"/>
            <p14:sldId id="291"/>
            <p14:sldId id="292"/>
            <p14:sldId id="293"/>
          </p14:sldIdLst>
        </p14:section>
        <p14:section name="Using my code" id="{3A25350A-0F5A-447D-A4E5-C48498C10894}">
          <p14:sldIdLst>
            <p14:sldId id="263"/>
          </p14:sldIdLst>
        </p14:section>
        <p14:section name="Bibliography" id="{CC108153-C41E-4C85-9DAB-ADFF8761184D}">
          <p14:sldIdLst>
            <p14:sldId id="264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408" autoAdjust="0"/>
  </p:normalViewPr>
  <p:slideViewPr>
    <p:cSldViewPr snapToGrid="0">
      <p:cViewPr varScale="1">
        <p:scale>
          <a:sx n="52" d="100"/>
          <a:sy n="52" d="100"/>
        </p:scale>
        <p:origin x="12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824F0-4E96-49F7-BFEF-301A5BD32299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2C11E-84FE-4E88-BDA4-9856EFC8F8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9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facilitate the task of working with image, audio, and video data in python, I have compiled a list of convenience functions into a package called 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b="0" dirty="0" err="1">
                <a:latin typeface="Consolas" panose="020B0609020204030204" pitchFamily="49" charset="0"/>
              </a:rPr>
              <a:t>media_tools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GB" dirty="0"/>
              <a:t>, which allows for a number of media manipulation and generation approaches.</a:t>
            </a:r>
          </a:p>
          <a:p>
            <a:endParaRPr lang="en-GB" dirty="0"/>
          </a:p>
          <a:p>
            <a:r>
              <a:rPr lang="en-GB" b="1" dirty="0"/>
              <a:t>Video tools allows you to read, edit, and save videos, but because the video stuff is a lot more complicated, my code isn’t as thorough, and this presentation is already quite long, I’ve opted to leave it out of the discussion for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84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0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81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52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93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n=360, rotation =5, </a:t>
            </a:r>
            <a:r>
              <a:rPr lang="en-US" dirty="0" err="1"/>
              <a:t>translate_x</a:t>
            </a:r>
            <a:r>
              <a:rPr lang="en-US" dirty="0"/>
              <a:t> = 50 </a:t>
            </a:r>
            <a:r>
              <a:rPr lang="en-US" dirty="0" err="1"/>
              <a:t>translate_y</a:t>
            </a:r>
            <a:r>
              <a:rPr lang="en-US" dirty="0"/>
              <a:t> =50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54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n=360, rotation =5, </a:t>
            </a:r>
            <a:r>
              <a:rPr lang="en-US" dirty="0" err="1"/>
              <a:t>translate_x</a:t>
            </a:r>
            <a:r>
              <a:rPr lang="en-US" dirty="0"/>
              <a:t> = +or-250 </a:t>
            </a:r>
            <a:r>
              <a:rPr lang="en-US" dirty="0" err="1"/>
              <a:t>translate_y</a:t>
            </a:r>
            <a:r>
              <a:rPr lang="en-US" dirty="0"/>
              <a:t> = +or-250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53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N=360*3</a:t>
            </a:r>
          </a:p>
          <a:p>
            <a:r>
              <a:rPr lang="en-US" dirty="0"/>
              <a:t>rotation = choice([-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, -</a:t>
            </a:r>
            <a:r>
              <a:rPr lang="en-US" dirty="0">
                <a:solidFill>
                  <a:srgbClr val="1750EB"/>
                </a:solidFill>
                <a:effectLst/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rgbClr val="1750EB"/>
                </a:solidFill>
                <a:effectLst/>
              </a:rPr>
              <a:t>5</a:t>
            </a:r>
            <a:r>
              <a:rPr lang="en-US" dirty="0"/>
              <a:t>])</a:t>
            </a:r>
          </a:p>
          <a:p>
            <a:r>
              <a:rPr lang="en-GB"/>
              <a:t>translates = choice[-</a:t>
            </a:r>
            <a:r>
              <a:rPr lang="en-GB">
                <a:solidFill>
                  <a:srgbClr val="1750EB"/>
                </a:solidFill>
                <a:effectLst/>
              </a:rPr>
              <a:t>250</a:t>
            </a:r>
            <a:r>
              <a:rPr lang="en-GB"/>
              <a:t>, </a:t>
            </a:r>
            <a:r>
              <a:rPr lang="en-GB">
                <a:solidFill>
                  <a:srgbClr val="1750EB"/>
                </a:solidFill>
                <a:effectLst/>
              </a:rPr>
              <a:t>250</a:t>
            </a:r>
            <a:r>
              <a:rPr lang="en-GB"/>
              <a:t>, -</a:t>
            </a:r>
            <a:r>
              <a:rPr lang="en-GB">
                <a:solidFill>
                  <a:srgbClr val="1750EB"/>
                </a:solidFill>
                <a:effectLst/>
              </a:rPr>
              <a:t>500</a:t>
            </a:r>
            <a:r>
              <a:rPr lang="en-GB"/>
              <a:t>, </a:t>
            </a:r>
            <a:r>
              <a:rPr lang="en-GB">
                <a:solidFill>
                  <a:srgbClr val="1750EB"/>
                </a:solidFill>
                <a:effectLst/>
              </a:rPr>
              <a:t>500</a:t>
            </a:r>
            <a:r>
              <a:rPr lang="en-GB"/>
              <a:t>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63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24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9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49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11/19/2021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9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4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14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6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3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6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ileasdg/Image_and_Audio_Generation_and_Editing_using_Pyth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osa.org/doc/main/index.html" TargetMode="External"/><Relationship Id="rId3" Type="http://schemas.openxmlformats.org/officeDocument/2006/relationships/hyperlink" Target="https://matplotlib.org/2.0.2/examples/animation/dynamic_image.html" TargetMode="External"/><Relationship Id="rId7" Type="http://schemas.openxmlformats.org/officeDocument/2006/relationships/hyperlink" Target="https://stackoverflow.com/questions/17212722/matplotlib-imshow-how-to-animate" TargetMode="External"/><Relationship Id="rId2" Type="http://schemas.openxmlformats.org/officeDocument/2006/relationships/hyperlink" Target="https://matplotlib.org/stable/gallery/animation/dynamic_ima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how-to-use-loc-and-iloc-for-selecting-data-in-pandas-bd09cb4c3d79" TargetMode="External"/><Relationship Id="rId5" Type="http://schemas.openxmlformats.org/officeDocument/2006/relationships/hyperlink" Target="https://www.geeksforgeeks.org/different-ways-to-create-pandas-dataframe/" TargetMode="External"/><Relationship Id="rId4" Type="http://schemas.openxmlformats.org/officeDocument/2006/relationships/hyperlink" Target="https://stats.stackexchange.com/questions/70553/what-does-normalization-mean-and-how-to-verify-that-a-sample-or-a-distribution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1057431/how-to-load-all-modules-in-a-folder" TargetMode="External"/><Relationship Id="rId3" Type="http://schemas.openxmlformats.org/officeDocument/2006/relationships/hyperlink" Target="https://www.w3schools.com/python/numpy/numpy_array_slicing.asp" TargetMode="External"/><Relationship Id="rId7" Type="http://schemas.openxmlformats.org/officeDocument/2006/relationships/hyperlink" Target="https://matplotlib.org/matplotblog/posts/pyplot-vs-object-oriented-interface/" TargetMode="External"/><Relationship Id="rId2" Type="http://schemas.openxmlformats.org/officeDocument/2006/relationships/hyperlink" Target="https://stats.stackexchange.com/questions/70801/how-to-normalize-data-to-0-1-ran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x/d6/d00/tutorial_py_root.html" TargetMode="External"/><Relationship Id="rId5" Type="http://schemas.openxmlformats.org/officeDocument/2006/relationships/hyperlink" Target="https://docs.opencv.org/3.4.15/d8/d01/group__imgproc__color__conversions.html" TargetMode="External"/><Relationship Id="rId4" Type="http://schemas.openxmlformats.org/officeDocument/2006/relationships/hyperlink" Target="https://numpy.org/doc/stable/reference/generated/numpy.clip.html" TargetMode="External"/><Relationship Id="rId9" Type="http://schemas.openxmlformats.org/officeDocument/2006/relationships/hyperlink" Target="https://stackoverflow.com/questions/1735025/how-to-normalize-a-numpy-array-to-within-a-certain-rang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numpy.org/doc/stable/reference/arrays.ndarray.html" TargetMode="External"/><Relationship Id="rId3" Type="http://schemas.openxmlformats.org/officeDocument/2006/relationships/hyperlink" Target="https://stackoverflow.com/questions/509211/understanding-slice-notation" TargetMode="External"/><Relationship Id="rId7" Type="http://schemas.openxmlformats.org/officeDocument/2006/relationships/hyperlink" Target="https://www.youtube.com/watch?v=JUDYkxU6J0o" TargetMode="External"/><Relationship Id="rId2" Type="http://schemas.openxmlformats.org/officeDocument/2006/relationships/hyperlink" Target="https://stackoverflow.com/questions/13714454/specifying-and-saving-a-figure-with-exact-size-in-pix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analytics-vidhya/understanding-the-mel-spectrogram-fca2afa2ce53" TargetMode="External"/><Relationship Id="rId5" Type="http://schemas.openxmlformats.org/officeDocument/2006/relationships/hyperlink" Target="https://stackoverflow.com/questions/44554125/python-want-to-display-red-channel-only-in-opencv" TargetMode="External"/><Relationship Id="rId4" Type="http://schemas.openxmlformats.org/officeDocument/2006/relationships/hyperlink" Target="https://stackoverflow.com/questions/40895785/using-opencv-to-overlay-transparent-image-onto-another-imag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bc.com/pure-sciences/why-negative-decibels-are-a-thing.html" TargetMode="External"/><Relationship Id="rId2" Type="http://schemas.openxmlformats.org/officeDocument/2006/relationships/hyperlink" Target="https://librosa.org/doc/main/auto_examples/plot_display.html#sphx-glr-auto-examples-plot-display-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44431412/minimum-value-on-a-2d-array-python" TargetMode="External"/><Relationship Id="rId4" Type="http://schemas.openxmlformats.org/officeDocument/2006/relationships/hyperlink" Target="https://matplotlib.org/stable/api/_as_gen/matplotlib.animation.ArtistAnimatio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D030-DF78-4C91-8B7A-11505140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6" r="1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F4DFD-6636-48A9-831D-3561BD2A0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/>
              <a:t>Independent study: Image and Audio Generation and Editing using Python</a:t>
            </a:r>
            <a:endParaRPr lang="en-GB" sz="33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39705-DD70-43DF-BB75-33EC60243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162357" cy="157618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Phileas Dazeley Gaist, College of the Atlantic, Fall term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14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D8895-B1ED-4C8F-87B4-0D236FCF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37653"/>
            <a:ext cx="10517068" cy="17242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8AD9AF-898F-44F1-BBD4-5234A195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27" y="2001796"/>
            <a:ext cx="5033946" cy="47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FD3-3D32-42D0-BCC7-543B3C55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US" sz="2200"/>
              <a:t>Transformations</a:t>
            </a:r>
            <a:endParaRPr lang="en-GB" sz="2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DB4618E-7606-40C9-A2A0-1498D5217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Blitting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18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C6F39-1F5F-4927-9AF2-F60556F1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5" y="161469"/>
            <a:ext cx="8878539" cy="6535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149ED-8D9F-43EB-859E-2EF64848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44" y="997349"/>
            <a:ext cx="7387300" cy="893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7D38C-E7D0-4849-8EF0-E0FA72F5F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525" y="1888236"/>
            <a:ext cx="4745338" cy="48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1FBEB-5EE8-4791-A8CA-894D7DE5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35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A2B48-54BA-4609-8A11-2F2302D7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72" y="1535092"/>
            <a:ext cx="3721255" cy="53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9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0C292F-ACF4-4273-B154-D316A44B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72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D3A1F-9BE3-4A40-8F65-7BDF2055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41" y="1474832"/>
            <a:ext cx="5185318" cy="53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2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C902F-424D-4451-B9EE-D5FBB99F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73586"/>
            <a:ext cx="8468907" cy="752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D91E6-1C80-4AB7-AC8D-120ACCCA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386659"/>
            <a:ext cx="11212490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733AE-AB81-4CEB-BC9B-24C8C256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2626"/>
            <a:ext cx="3134162" cy="4115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C5881-0392-41F5-9176-2D67BCF53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813" y="2790257"/>
            <a:ext cx="3391373" cy="4067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6D202-4564-4871-88BB-9C1C03B89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837" y="2771205"/>
            <a:ext cx="331516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92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8E6CD-0BC3-46CA-8BD4-AFF35949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342469"/>
            <a:ext cx="10069330" cy="180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826D5-6237-4D92-A2B9-B24C76C1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2476367"/>
            <a:ext cx="3010320" cy="403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FB933-70D1-4216-BD28-01F1F7EE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72" y="2476367"/>
            <a:ext cx="6706494" cy="2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1D6F7-EEDF-48AA-8CAE-9D498A54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25"/>
            <a:ext cx="12192000" cy="128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5892C-96B5-4BA8-B7DC-C2A3244B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20" y="1536105"/>
            <a:ext cx="3641759" cy="53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E035D0-75D5-400F-932A-2083433C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1" y="159159"/>
            <a:ext cx="8621328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073AC8-9252-4F06-9F3C-C7B8DB0A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849" y="1202149"/>
            <a:ext cx="3772426" cy="549669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5576F809-9A66-4CF9-A4DE-DB2469E04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48" y="2837069"/>
            <a:ext cx="2226851" cy="2226851"/>
          </a:xfrm>
          <a:prstGeom prst="rect">
            <a:avLst/>
          </a:prstGeom>
        </p:spPr>
      </p:pic>
      <p:pic>
        <p:nvPicPr>
          <p:cNvPr id="16" name="Picture 15" descr="Map&#10;&#10;Description automatically generated with low confidence">
            <a:extLst>
              <a:ext uri="{FF2B5EF4-FFF2-40B4-BE49-F238E27FC236}">
                <a16:creationId xmlns:a16="http://schemas.microsoft.com/office/drawing/2014/main" id="{AC5A366E-C206-4318-B93C-B77AB98D7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8" y="2107150"/>
            <a:ext cx="2559190" cy="38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2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E2C7-1D55-4182-869F-2D2B8D8F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A08C-8170-4C8F-ACBE-6CF712378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couple of my </a:t>
            </a:r>
            <a:r>
              <a:rPr lang="en-US" dirty="0" err="1"/>
              <a:t>favourite</a:t>
            </a:r>
            <a:r>
              <a:rPr lang="en-US" dirty="0"/>
              <a:t> data generation tools (available in </a:t>
            </a:r>
            <a:r>
              <a:rPr lang="en-US" dirty="0" err="1"/>
              <a:t>Data_generation.ipynb</a:t>
            </a:r>
            <a:r>
              <a:rPr lang="en-US" dirty="0"/>
              <a:t> in the project documentation)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Chessboards</a:t>
            </a:r>
          </a:p>
          <a:p>
            <a:pPr marL="285750" indent="-285750">
              <a:buFontTx/>
              <a:buChar char="-"/>
            </a:pPr>
            <a:r>
              <a:rPr lang="en-US" dirty="0"/>
              <a:t>Stripes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01812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F8726-CE66-4730-A880-542B61E56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938" y="2924169"/>
            <a:ext cx="7560860" cy="9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6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5EF815-2494-457D-ADFB-83CAE6EB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997"/>
            <a:ext cx="5169649" cy="4344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12305E-834E-41D2-AC13-D910DCD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33" y="1256997"/>
            <a:ext cx="657316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5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DC9760-C3B8-4597-9276-1CBB41BD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70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1C986-5437-4F8B-8477-A3BA6D64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95" y="1770514"/>
            <a:ext cx="4812810" cy="50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6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1578E-B3E3-4EEB-8142-AD523411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163" y="0"/>
            <a:ext cx="689583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7D02CF-35F0-4215-B1E2-CF52B1E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31" y="2805025"/>
            <a:ext cx="815453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5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nature, fire, person, fireplace&#10;&#10;Description automatically generated">
            <a:extLst>
              <a:ext uri="{FF2B5EF4-FFF2-40B4-BE49-F238E27FC236}">
                <a16:creationId xmlns:a16="http://schemas.microsoft.com/office/drawing/2014/main" id="{FE54B409-AEFF-402C-B080-3065D0E95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99" y="643467"/>
            <a:ext cx="4178299" cy="5571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20B12-FC49-44D4-806F-92912D7F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2" y="421045"/>
            <a:ext cx="7737671" cy="2243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A78F7A-8638-42C0-AF3C-C70B30596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02" y="2915021"/>
            <a:ext cx="4901514" cy="36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C740B-F8B8-47A1-B190-77813E6B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5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748B52-CBCB-4C55-A32A-60F9E214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F6CEFA-6808-4C5A-B70C-61D42EF7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C3BFF-F151-4EAE-990F-7960786E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B523D-00AE-438E-BED1-9BAC8808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7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B326-36E7-4ADD-AEC8-D34D7ACC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files == arrays of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DF7E-E84A-498C-8BA4-6F8A45386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files = 2d or 2d arrays of shape (height, width, channels)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files = n-dimensional arrays of shape of shape (channel1, channel2…) + a sample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files ≈ a list of arrays of images + an audio array</a:t>
            </a:r>
          </a:p>
        </p:txBody>
      </p:sp>
    </p:spTree>
    <p:extLst>
      <p:ext uri="{BB962C8B-B14F-4D97-AF65-F5344CB8AC3E}">
        <p14:creationId xmlns:p14="http://schemas.microsoft.com/office/powerpoint/2010/main" val="401835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C3E5-100C-40BB-9777-6E78F264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project yourself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A772-4CF4-4DE2-84DD-725F4261C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Download Python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Head to </a:t>
            </a:r>
            <a:r>
              <a:rPr lang="en-GB" dirty="0">
                <a:hlinkClick r:id="rId2"/>
              </a:rPr>
              <a:t>https://github.com/phileasdg/Image_and_Audio_Generation_and_Editing_using_Python</a:t>
            </a:r>
            <a:r>
              <a:rPr lang="en-GB" dirty="0"/>
              <a:t> and download my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Install the dependencies using the command: </a:t>
            </a:r>
            <a:br>
              <a:rPr lang="en-GB" dirty="0"/>
            </a:br>
            <a:r>
              <a:rPr lang="en-US" dirty="0">
                <a:latin typeface="Consolas" panose="020B0609020204030204" pitchFamily="49" charset="0"/>
              </a:rPr>
              <a:t>pip install -r requirements.txt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Mess around and have fun!</a:t>
            </a:r>
          </a:p>
        </p:txBody>
      </p:sp>
    </p:spTree>
    <p:extLst>
      <p:ext uri="{BB962C8B-B14F-4D97-AF65-F5344CB8AC3E}">
        <p14:creationId xmlns:p14="http://schemas.microsoft.com/office/powerpoint/2010/main" val="307629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of project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“Animated Image Using a Precomputed List of Images — Matplotlib 3.4.3 Documentation.” Accessed September 30, 2021. </a:t>
            </a:r>
            <a:r>
              <a:rPr lang="en-US" dirty="0">
                <a:effectLst/>
                <a:hlinkClick r:id="rId2"/>
              </a:rPr>
              <a:t>https://matplotlib.org/stable/gallery/animation/dynamic_image.html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“Animation Example Code: </a:t>
            </a:r>
            <a:r>
              <a:rPr lang="en-US" dirty="0" err="1">
                <a:effectLst/>
              </a:rPr>
              <a:t>Dynamic_image.Py</a:t>
            </a:r>
            <a:r>
              <a:rPr lang="en-US" dirty="0">
                <a:effectLst/>
              </a:rPr>
              <a:t> — Matplotlib 2.0.2 Documentation.” Accessed September 30, 2021. </a:t>
            </a:r>
            <a:r>
              <a:rPr lang="en-US" dirty="0">
                <a:effectLst/>
                <a:hlinkClick r:id="rId3"/>
              </a:rPr>
              <a:t>https://matplotlib.org/2.0.2/examples/animation/dynamic_image.html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Cross Validated. “Data Transformation - What Does ‘Normalization’ Mean and How to Verify That a Sample or a Distribution Is Normalized?” Accessed September 27, 2021. </a:t>
            </a:r>
            <a:r>
              <a:rPr lang="en-US" dirty="0">
                <a:effectLst/>
                <a:hlinkClick r:id="rId4"/>
              </a:rPr>
              <a:t>https://stats.stackexchange.com/questions/70553/what-does-normalization-mean-and-how-to-verify-that-a-sample-or-a-distribution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GeeksforGeeks</a:t>
            </a:r>
            <a:r>
              <a:rPr lang="en-US" dirty="0">
                <a:effectLst/>
              </a:rPr>
              <a:t>. “Different Ways to Create Pandas </a:t>
            </a:r>
            <a:r>
              <a:rPr lang="en-US" dirty="0" err="1">
                <a:effectLst/>
              </a:rPr>
              <a:t>Dataframe</a:t>
            </a:r>
            <a:r>
              <a:rPr lang="en-US" dirty="0">
                <a:effectLst/>
              </a:rPr>
              <a:t>,” November 14, 2018. </a:t>
            </a:r>
            <a:r>
              <a:rPr lang="en-US" dirty="0">
                <a:effectLst/>
                <a:hlinkClick r:id="rId5"/>
              </a:rPr>
              <a:t>https://www.geeksforgeeks.org/different-ways-to-create-pandas-dataframe/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“How to Use Loc and </a:t>
            </a:r>
            <a:r>
              <a:rPr lang="en-US" dirty="0" err="1">
                <a:effectLst/>
              </a:rPr>
              <a:t>Iloc</a:t>
            </a:r>
            <a:r>
              <a:rPr lang="en-US" dirty="0">
                <a:effectLst/>
              </a:rPr>
              <a:t> for Selecting Data in Pandas | by B. Chen | Towards Data Science.” Accessed September 26, 2021. </a:t>
            </a:r>
            <a:r>
              <a:rPr lang="en-US" dirty="0">
                <a:effectLst/>
                <a:hlinkClick r:id="rId6"/>
              </a:rPr>
              <a:t>https://towardsdatascience.com/how-to-use-loc-and-iloc-for-selecting-data-in-pandas-bd09cb4c3d79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“Image - Matplotlib </a:t>
            </a:r>
            <a:r>
              <a:rPr lang="en-US" dirty="0" err="1">
                <a:effectLst/>
              </a:rPr>
              <a:t>Imshow</a:t>
            </a:r>
            <a:r>
              <a:rPr lang="en-US" dirty="0">
                <a:effectLst/>
              </a:rPr>
              <a:t>(): How to Animate?” Accessed September 30, 2021. </a:t>
            </a:r>
            <a:r>
              <a:rPr lang="en-US" dirty="0">
                <a:effectLst/>
                <a:hlinkClick r:id="rId7"/>
              </a:rPr>
              <a:t>https://stackoverflow.com/questions/17212722/matplotlib-imshow-how-to-animate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— 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0.8.1 Documentation.” Accessed September 26, 2021. </a:t>
            </a:r>
            <a:r>
              <a:rPr lang="en-US" dirty="0">
                <a:effectLst/>
                <a:hlinkClick r:id="rId8"/>
              </a:rPr>
              <a:t>https://librosa.org/doc/main/index.html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296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of project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Cross Validated. “Normalization - How to Normalize Data to 0-1 Range?” Accessed September 27, 2021. </a:t>
            </a:r>
            <a:r>
              <a:rPr lang="en-US" dirty="0">
                <a:effectLst/>
                <a:hlinkClick r:id="rId2"/>
              </a:rPr>
              <a:t>https://stats.stackexchange.com/questions/70801/how-to-normalize-data-to-0-1-range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“NumPy Array Slicing.” Accessed September 26, 2021. </a:t>
            </a:r>
            <a:r>
              <a:rPr lang="en-US" dirty="0">
                <a:effectLst/>
                <a:hlinkClick r:id="rId3"/>
              </a:rPr>
              <a:t>https://www.w3schools.com/python/numpy/numpy_array_slicing.asp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Numpy.Clip</a:t>
            </a:r>
            <a:r>
              <a:rPr lang="en-US" dirty="0">
                <a:effectLst/>
              </a:rPr>
              <a:t> — NumPy v1.21 Manual.” Accessed September 27, 2021. </a:t>
            </a:r>
            <a:r>
              <a:rPr lang="en-US" dirty="0">
                <a:effectLst/>
                <a:hlinkClick r:id="rId4"/>
              </a:rPr>
              <a:t>https://numpy.org/doc/stable/reference/generated/numpy.clip.html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“OpenCV: Color Space Conversions.” Accessed September 26, 2021. </a:t>
            </a:r>
            <a:r>
              <a:rPr lang="en-US" dirty="0">
                <a:effectLst/>
                <a:hlinkClick r:id="rId5"/>
              </a:rPr>
              <a:t>https://docs.opencv.org/3.4.15/d8/d01/group__imgproc__color__conversions.html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“OpenCV: OpenCV-Python Tutorials.” Accessed November 18, 2021. </a:t>
            </a:r>
            <a:r>
              <a:rPr lang="en-US" dirty="0">
                <a:effectLst/>
                <a:hlinkClick r:id="rId6"/>
              </a:rPr>
              <a:t>https://docs.opencv.org/4.x/d6/d00/tutorial_py_root.html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Pyplot</a:t>
            </a:r>
            <a:r>
              <a:rPr lang="en-US" dirty="0">
                <a:effectLst/>
              </a:rPr>
              <a:t> vs Object Oriented Interface · </a:t>
            </a:r>
            <a:r>
              <a:rPr lang="en-US" dirty="0" err="1">
                <a:effectLst/>
              </a:rPr>
              <a:t>Matplotblog</a:t>
            </a:r>
            <a:r>
              <a:rPr lang="en-US" dirty="0">
                <a:effectLst/>
              </a:rPr>
              <a:t>.” Accessed September 26, 2021. </a:t>
            </a:r>
            <a:r>
              <a:rPr lang="en-US" dirty="0">
                <a:effectLst/>
                <a:hlinkClick r:id="rId7"/>
              </a:rPr>
              <a:t>https://matplotlib.org/matplotblog/posts/pyplot-vs-object-oriented-interface/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How to Load All Modules in a Folder?” Accessed September 26, 2021. </a:t>
            </a:r>
            <a:r>
              <a:rPr lang="en-US" dirty="0">
                <a:effectLst/>
                <a:hlinkClick r:id="rId8"/>
              </a:rPr>
              <a:t>https://stackoverflow.com/questions/1057431/how-to-load-all-modules-in-a-folder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How to Normalize a NumPy Array to within a Certain Range?” Accessed September 27, 2021. </a:t>
            </a:r>
            <a:r>
              <a:rPr lang="en-US" dirty="0">
                <a:effectLst/>
                <a:hlinkClick r:id="rId9"/>
              </a:rPr>
              <a:t>https://stackoverflow.com/questions/1735025/how-to-normalize-a-numpy-array-to-within-a-certain-range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668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of project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Stack Overflow. “Python - Specifying and Saving a Figure with Exact Size in Pixels.” Accessed September 27, 2021. </a:t>
            </a:r>
            <a:r>
              <a:rPr lang="en-US" dirty="0">
                <a:effectLst/>
                <a:hlinkClick r:id="rId2"/>
              </a:rPr>
              <a:t>https://stackoverflow.com/questions/13714454/specifying-and-saving-a-figure-with-exact-size-in-pixels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Understanding Slice Notation.” Accessed September 26, 2021. </a:t>
            </a:r>
            <a:r>
              <a:rPr lang="en-US" dirty="0">
                <a:effectLst/>
                <a:hlinkClick r:id="rId3"/>
              </a:rPr>
              <a:t>https://stackoverflow.com/questions/509211/understanding-slice-notation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Using OpenCV to Overlay Transparent Image onto Another Image.” Accessed November 18, 2021. </a:t>
            </a:r>
            <a:r>
              <a:rPr lang="en-US" dirty="0">
                <a:effectLst/>
                <a:hlinkClick r:id="rId4"/>
              </a:rPr>
              <a:t>https://stackoverflow.com/questions/40895785/using-opencv-to-overlay-transparent-image-onto-another-image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“Python: Want to Display Red Channel Only in </a:t>
            </a:r>
            <a:r>
              <a:rPr lang="en-US" dirty="0" err="1">
                <a:effectLst/>
              </a:rPr>
              <a:t>Opencv</a:t>
            </a:r>
            <a:r>
              <a:rPr lang="en-US" dirty="0">
                <a:effectLst/>
              </a:rPr>
              <a:t>.” Accessed September 27, 2021. </a:t>
            </a:r>
            <a:r>
              <a:rPr lang="en-US" dirty="0">
                <a:effectLst/>
                <a:hlinkClick r:id="rId5"/>
              </a:rPr>
              <a:t>https://stackoverflow.com/questions/44554125/python-want-to-display-red-channel-only-in-opencv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Roberts, Leland. “Understanding the Mel Spectrogram.” </a:t>
            </a:r>
            <a:r>
              <a:rPr lang="en-US" i="1" dirty="0">
                <a:effectLst/>
              </a:rPr>
              <a:t>Analytics Vidhya</a:t>
            </a:r>
            <a:r>
              <a:rPr lang="en-US" dirty="0">
                <a:effectLst/>
              </a:rPr>
              <a:t> (blog), March 14, 2020. </a:t>
            </a:r>
            <a:r>
              <a:rPr lang="en-US" dirty="0">
                <a:effectLst/>
                <a:hlinkClick r:id="rId6"/>
              </a:rPr>
              <a:t>https://medium.com/analytics-vidhya/understanding-the-mel-spectrogram-fca2afa2ce53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The Coding Train. </a:t>
            </a:r>
            <a:r>
              <a:rPr lang="en-US" i="1" dirty="0">
                <a:effectLst/>
              </a:rPr>
              <a:t>Coding Challenge #47: Pixel Sorting in Processing</a:t>
            </a:r>
            <a:r>
              <a:rPr lang="en-US" dirty="0">
                <a:effectLst/>
              </a:rPr>
              <a:t>, 2016. </a:t>
            </a:r>
            <a:r>
              <a:rPr lang="en-US" dirty="0">
                <a:effectLst/>
                <a:hlinkClick r:id="rId7"/>
              </a:rPr>
              <a:t>https://www.youtube.com/watch?v=JUDYkxU6J0o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“The N-Dimensional Array (</a:t>
            </a:r>
            <a:r>
              <a:rPr lang="en-US" dirty="0" err="1">
                <a:effectLst/>
              </a:rPr>
              <a:t>Ndarray</a:t>
            </a:r>
            <a:r>
              <a:rPr lang="en-US" dirty="0">
                <a:effectLst/>
              </a:rPr>
              <a:t>) — NumPy v1.21 Manual.” Accessed September 27, 2021. </a:t>
            </a:r>
            <a:r>
              <a:rPr lang="en-US" dirty="0">
                <a:effectLst/>
                <a:hlinkClick r:id="rId8"/>
              </a:rPr>
              <a:t>https://numpy.org/doc/stable/reference/arrays.ndarray.html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846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Bibliography of project sources (cont’d)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effectLst/>
              </a:rPr>
              <a:t>“Using </a:t>
            </a:r>
            <a:r>
              <a:rPr lang="en-US" dirty="0" err="1">
                <a:effectLst/>
              </a:rPr>
              <a:t>Display.Specshow</a:t>
            </a:r>
            <a:r>
              <a:rPr lang="en-US" dirty="0">
                <a:effectLst/>
              </a:rPr>
              <a:t> — 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0.8.1 Documentation.” Accessed September 26, 2021. </a:t>
            </a:r>
            <a:r>
              <a:rPr lang="en-US" dirty="0">
                <a:effectLst/>
                <a:hlinkClick r:id="rId2"/>
              </a:rPr>
              <a:t>https://librosa.org/doc/main/auto_examples/plot_display.html#sphx-glr-auto-examples-plot-display-py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Science ABC. “Why Is The Loudness Of Sound Expressed In Negative Decibels Sometimes?,” December 1, 2018. </a:t>
            </a:r>
            <a:r>
              <a:rPr lang="en-US" dirty="0">
                <a:effectLst/>
                <a:hlinkClick r:id="rId3"/>
              </a:rPr>
              <a:t>https://www.scienceabc.com/pure-sciences/why-negative-decibels-are-a-thing.html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Matplotlib.Animation.ArtistAnimation</a:t>
            </a:r>
            <a:r>
              <a:rPr lang="en-US" dirty="0">
                <a:effectLst/>
              </a:rPr>
              <a:t> — Matplotlib 3.4.3 Documentation.” Accessed September 30, 2021. </a:t>
            </a:r>
            <a:r>
              <a:rPr lang="en-US" dirty="0">
                <a:effectLst/>
                <a:hlinkClick r:id="rId4"/>
              </a:rPr>
              <a:t>https://matplotlib.org/stable/api/_as_gen/matplotlib.animation.ArtistAnimation.html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“Minimum Value on a 2d Array Python.” Accessed September 27, 2021. </a:t>
            </a:r>
            <a:r>
              <a:rPr lang="en-US" dirty="0">
                <a:effectLst/>
                <a:hlinkClick r:id="rId5"/>
              </a:rPr>
              <a:t>https://stackoverflow.com/questions/44431412/minimum-value-on-a-2d-array-python</a:t>
            </a:r>
            <a:r>
              <a:rPr lang="en-US" dirty="0">
                <a:effectLst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71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4D18-2245-48C0-B872-6425DEFB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N-dimensional arrays = n-dimensional arrays subdivided N-n times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3CBB-0E98-4F2C-B224-9A736A36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Where N represents a number of dimensions superior to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1d array can be turned into a 2d array by splitting the dimension of the array into a number of smaller arrays (one division).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2d array can be turned into a 3d array by dividing the “deepest” axis of the array into a number of smaller arrays (one division)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To go from a 1d array to a 3d array requires a 2 division of the axis of the 1d array. This principle is generalisable to any number of dimensions.</a:t>
            </a:r>
          </a:p>
        </p:txBody>
      </p:sp>
    </p:spTree>
    <p:extLst>
      <p:ext uri="{BB962C8B-B14F-4D97-AF65-F5344CB8AC3E}">
        <p14:creationId xmlns:p14="http://schemas.microsoft.com/office/powerpoint/2010/main" val="349871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5E98-FED7-4CE2-BF15-9A5F40A9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this means: the number of dimensions doesn’t really matter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6B77-CAD1-4257-846A-59A2A173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For our purposes, we can edit audio or image arrays using the same tools. </a:t>
            </a:r>
          </a:p>
          <a:p>
            <a:endParaRPr lang="en-US" dirty="0"/>
          </a:p>
          <a:p>
            <a:r>
              <a:rPr lang="en-US" sz="1200" dirty="0"/>
              <a:t>*This does not extent to video because videos are more analogous to lists: they contain arrays of different types and different sizes, which contrary to variances in the number of dimensions, makes our life a little harder. </a:t>
            </a:r>
          </a:p>
        </p:txBody>
      </p:sp>
    </p:spTree>
    <p:extLst>
      <p:ext uri="{BB962C8B-B14F-4D97-AF65-F5344CB8AC3E}">
        <p14:creationId xmlns:p14="http://schemas.microsoft.com/office/powerpoint/2010/main" val="271910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DA2E-0A35-427F-A63E-8B183E41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b="0" dirty="0" err="1">
                <a:latin typeface="Consolas" panose="020B0609020204030204" pitchFamily="49" charset="0"/>
              </a:rPr>
              <a:t>media_tools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dirty="0"/>
              <a:t> package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6BD78E-4E81-478C-9951-B7A022AF2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1825" y="2962275"/>
            <a:ext cx="3257550" cy="260985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61CB9-D485-40CF-9675-43D4E2EC31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can be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Messed with (transformations, but wacky)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33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AE33-8A3F-4821-B0F2-38FD6504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074744"/>
            <a:ext cx="6665976" cy="2129674"/>
          </a:xfrm>
        </p:spPr>
        <p:txBody>
          <a:bodyPr/>
          <a:lstStyle/>
          <a:p>
            <a:r>
              <a:rPr lang="en-US" dirty="0"/>
              <a:t>Examples: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C2606-39A7-4CC1-9CC8-E5458418B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5" y="5204417"/>
            <a:ext cx="6665975" cy="9121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Mapping, Transforming, and Generating data to be saved as media.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07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28F-D00F-4D73-8CE6-E61D1F33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FE215C5-4666-4465-ABD7-275C0105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  <a:p>
            <a:r>
              <a:rPr lang="en-GB" dirty="0"/>
              <a:t>Taking data from a media file of a certain type, casting it into the shape of a media file of another type, and reading it as another media file type.</a:t>
            </a:r>
          </a:p>
        </p:txBody>
      </p:sp>
    </p:spTree>
    <p:extLst>
      <p:ext uri="{BB962C8B-B14F-4D97-AF65-F5344CB8AC3E}">
        <p14:creationId xmlns:p14="http://schemas.microsoft.com/office/powerpoint/2010/main" val="282604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59AF3-E5F9-403F-AFC2-690B9E50F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9" y="3295364"/>
            <a:ext cx="7125272" cy="3562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F8349C-C194-4BEF-BB43-C166F328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" y="189972"/>
            <a:ext cx="7154406" cy="2915420"/>
          </a:xfrm>
          <a:prstGeom prst="rect">
            <a:avLst/>
          </a:prstGeom>
        </p:spPr>
      </p:pic>
      <p:pic>
        <p:nvPicPr>
          <p:cNvPr id="5" name="Picture 4" descr="Map&#10;&#10;Description automatically generated with low confidence">
            <a:extLst>
              <a:ext uri="{FF2B5EF4-FFF2-40B4-BE49-F238E27FC236}">
                <a16:creationId xmlns:a16="http://schemas.microsoft.com/office/drawing/2014/main" id="{B6B7AE2E-0007-4607-BDFF-36AD13A5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21" y="0"/>
            <a:ext cx="453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73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RightStep">
      <a:dk1>
        <a:srgbClr val="000000"/>
      </a:dk1>
      <a:lt1>
        <a:srgbClr val="FFFFFF"/>
      </a:lt1>
      <a:dk2>
        <a:srgbClr val="2E1B30"/>
      </a:dk2>
      <a:lt2>
        <a:srgbClr val="F3F3F0"/>
      </a:lt2>
      <a:accent1>
        <a:srgbClr val="372DE7"/>
      </a:accent1>
      <a:accent2>
        <a:srgbClr val="7017D5"/>
      </a:accent2>
      <a:accent3>
        <a:srgbClr val="D129E7"/>
      </a:accent3>
      <a:accent4>
        <a:srgbClr val="D5179B"/>
      </a:accent4>
      <a:accent5>
        <a:srgbClr val="E7295E"/>
      </a:accent5>
      <a:accent6>
        <a:srgbClr val="D53117"/>
      </a:accent6>
      <a:hlink>
        <a:srgbClr val="349E6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1492</Words>
  <Application>Microsoft Office PowerPoint</Application>
  <PresentationFormat>Widescreen</PresentationFormat>
  <Paragraphs>98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Meiryo</vt:lpstr>
      <vt:lpstr>Arial</vt:lpstr>
      <vt:lpstr>Calibri</vt:lpstr>
      <vt:lpstr>Consolas</vt:lpstr>
      <vt:lpstr>Corbel</vt:lpstr>
      <vt:lpstr>SketchLinesVTI</vt:lpstr>
      <vt:lpstr>Independent study: Image and Audio Generation and Editing using Python</vt:lpstr>
      <vt:lpstr>PowerPoint Presentation</vt:lpstr>
      <vt:lpstr>Media files == arrays of data</vt:lpstr>
      <vt:lpstr>N-dimensional arrays = n-dimensional arrays subdivided N-n times</vt:lpstr>
      <vt:lpstr>What this means: the number of dimensions doesn’t really matter</vt:lpstr>
      <vt:lpstr>The `media_tools` package</vt:lpstr>
      <vt:lpstr>Examples:</vt:lpstr>
      <vt:lpstr>Mapping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use this project yourself</vt:lpstr>
      <vt:lpstr>Bibliography of project sources</vt:lpstr>
      <vt:lpstr>Bibliography of project sources</vt:lpstr>
      <vt:lpstr>Bibliography of project sources</vt:lpstr>
      <vt:lpstr>Bibliography of project sources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study: Image and Audio Generation and Editing using Python</dc:title>
  <dc:creator>Phileas Dazeley Gaist</dc:creator>
  <cp:lastModifiedBy>Phileas Dazeley Gaist</cp:lastModifiedBy>
  <cp:revision>55</cp:revision>
  <dcterms:created xsi:type="dcterms:W3CDTF">2021-11-16T20:15:55Z</dcterms:created>
  <dcterms:modified xsi:type="dcterms:W3CDTF">2021-11-19T17:36:55Z</dcterms:modified>
</cp:coreProperties>
</file>